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0" r:id="rId3"/>
    <p:sldId id="271" r:id="rId4"/>
    <p:sldId id="257" r:id="rId5"/>
    <p:sldId id="261" r:id="rId6"/>
    <p:sldId id="274" r:id="rId7"/>
    <p:sldId id="272" r:id="rId8"/>
    <p:sldId id="275" r:id="rId9"/>
    <p:sldId id="276" r:id="rId10"/>
    <p:sldId id="262" r:id="rId11"/>
    <p:sldId id="324" r:id="rId12"/>
    <p:sldId id="259" r:id="rId13"/>
    <p:sldId id="321" r:id="rId14"/>
    <p:sldId id="328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22" r:id="rId24"/>
    <p:sldId id="301" r:id="rId25"/>
    <p:sldId id="325" r:id="rId26"/>
    <p:sldId id="323" r:id="rId27"/>
    <p:sldId id="304" r:id="rId28"/>
    <p:sldId id="305" r:id="rId29"/>
    <p:sldId id="329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26" r:id="rId38"/>
    <p:sldId id="258" r:id="rId39"/>
    <p:sldId id="278" r:id="rId40"/>
    <p:sldId id="281" r:id="rId41"/>
    <p:sldId id="282" r:id="rId42"/>
    <p:sldId id="280" r:id="rId43"/>
    <p:sldId id="288" r:id="rId44"/>
    <p:sldId id="283" r:id="rId45"/>
    <p:sldId id="285" r:id="rId46"/>
    <p:sldId id="286" r:id="rId47"/>
    <p:sldId id="287" r:id="rId48"/>
    <p:sldId id="263" r:id="rId49"/>
    <p:sldId id="327" r:id="rId50"/>
    <p:sldId id="315" r:id="rId51"/>
    <p:sldId id="316" r:id="rId52"/>
    <p:sldId id="317" r:id="rId53"/>
    <p:sldId id="318" r:id="rId54"/>
    <p:sldId id="319" r:id="rId55"/>
    <p:sldId id="320" r:id="rId56"/>
    <p:sldId id="313" r:id="rId57"/>
    <p:sldId id="330" r:id="rId58"/>
    <p:sldId id="331" r:id="rId59"/>
    <p:sldId id="260" r:id="rId60"/>
    <p:sldId id="332" r:id="rId61"/>
  </p:sldIdLst>
  <p:sldSz cx="9144000" cy="6858000" type="screen4x3"/>
  <p:notesSz cx="9240838" cy="6858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007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554" y="-84"/>
      </p:cViewPr>
      <p:guideLst>
        <p:guide orient="horz" pos="2160"/>
        <p:guide pos="29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4764" cy="342446"/>
          </a:xfrm>
          <a:prstGeom prst="rect">
            <a:avLst/>
          </a:prstGeom>
        </p:spPr>
        <p:txBody>
          <a:bodyPr vert="horz" lIns="87014" tIns="43507" rIns="87014" bIns="435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4069" y="0"/>
            <a:ext cx="4004764" cy="342446"/>
          </a:xfrm>
          <a:prstGeom prst="rect">
            <a:avLst/>
          </a:prstGeom>
        </p:spPr>
        <p:txBody>
          <a:bodyPr vert="horz" lIns="87014" tIns="43507" rIns="87014" bIns="43507" rtlCol="0"/>
          <a:lstStyle>
            <a:lvl1pPr algn="r">
              <a:defRPr sz="1100"/>
            </a:lvl1pPr>
          </a:lstStyle>
          <a:p>
            <a:fld id="{DE3505AB-3794-41BF-861E-FB52C0310D43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4420"/>
            <a:ext cx="4004764" cy="342446"/>
          </a:xfrm>
          <a:prstGeom prst="rect">
            <a:avLst/>
          </a:prstGeom>
        </p:spPr>
        <p:txBody>
          <a:bodyPr vert="horz" lIns="87014" tIns="43507" rIns="87014" bIns="435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4069" y="6514420"/>
            <a:ext cx="4004764" cy="342446"/>
          </a:xfrm>
          <a:prstGeom prst="rect">
            <a:avLst/>
          </a:prstGeom>
        </p:spPr>
        <p:txBody>
          <a:bodyPr vert="horz" lIns="87014" tIns="43507" rIns="87014" bIns="43507" rtlCol="0" anchor="b"/>
          <a:lstStyle>
            <a:lvl1pPr algn="r">
              <a:defRPr sz="1100"/>
            </a:lvl1pPr>
          </a:lstStyle>
          <a:p>
            <a:fld id="{70E7B1E4-C755-4F88-B19F-522FE5CCC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363" cy="342900"/>
          </a:xfrm>
          <a:prstGeom prst="rect">
            <a:avLst/>
          </a:prstGeom>
        </p:spPr>
        <p:txBody>
          <a:bodyPr vert="horz" lIns="91983" tIns="45992" rIns="91983" bIns="459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336" y="0"/>
            <a:ext cx="4004363" cy="342900"/>
          </a:xfrm>
          <a:prstGeom prst="rect">
            <a:avLst/>
          </a:prstGeom>
        </p:spPr>
        <p:txBody>
          <a:bodyPr vert="horz" lIns="91983" tIns="45992" rIns="91983" bIns="45992" rtlCol="0"/>
          <a:lstStyle>
            <a:lvl1pPr algn="r">
              <a:defRPr sz="1200"/>
            </a:lvl1pPr>
          </a:lstStyle>
          <a:p>
            <a:fld id="{2BAB81E1-C3FF-4B37-8423-6661B7CA8173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3" tIns="45992" rIns="91983" bIns="459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84" y="3257550"/>
            <a:ext cx="7392670" cy="3086100"/>
          </a:xfrm>
          <a:prstGeom prst="rect">
            <a:avLst/>
          </a:prstGeom>
        </p:spPr>
        <p:txBody>
          <a:bodyPr vert="horz" lIns="91983" tIns="45992" rIns="91983" bIns="459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4363" cy="342900"/>
          </a:xfrm>
          <a:prstGeom prst="rect">
            <a:avLst/>
          </a:prstGeom>
        </p:spPr>
        <p:txBody>
          <a:bodyPr vert="horz" lIns="91983" tIns="45992" rIns="91983" bIns="459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336" y="6513910"/>
            <a:ext cx="4004363" cy="342900"/>
          </a:xfrm>
          <a:prstGeom prst="rect">
            <a:avLst/>
          </a:prstGeom>
        </p:spPr>
        <p:txBody>
          <a:bodyPr vert="horz" lIns="91983" tIns="45992" rIns="91983" bIns="45992" rtlCol="0" anchor="b"/>
          <a:lstStyle>
            <a:lvl1pPr algn="r">
              <a:defRPr sz="1200"/>
            </a:lvl1pPr>
          </a:lstStyle>
          <a:p>
            <a:fld id="{E64FDC9C-104C-48D4-937A-0BCB44FB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89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00400" y="304800"/>
            <a:ext cx="5715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EC077-A453-45D6-A0CA-9822A1D86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ctice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37639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ed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2237"/>
            <a:ext cx="8839200" cy="17827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equipmentworks.com/electricity_basic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PqEEZa2Gi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images.google.com/imgres?imgurl=http://www.dansdata.com/images/phototute/g5flash520.jpg&amp;imgrefurl=http://www.dansdata.com/phototute2.htm&amp;usg=__uUgeO6Vgy7f006LVb31CkbXMsds=&amp;h=697&amp;w=520&amp;sz=38&amp;hl=en&amp;start=18&amp;tbnid=KQr4q-D88IHA3M:&amp;tbnh=139&amp;tbnw=104&amp;prev=/images?q=camera+flash&amp;gbv=2&amp;hl=en" TargetMode="External"/><Relationship Id="rId7" Type="http://schemas.openxmlformats.org/officeDocument/2006/relationships/hyperlink" Target="http://images.google.com/imgres?imgurl=http://www.greendisk.com/images/Computer.jpg&amp;imgrefurl=http://www.greendisk.com/gdsite/services.aspx&amp;usg=__0PIFZcv7G9mmT84Mm-FuWTOqFqI=&amp;h=418&amp;w=464&amp;sz=21&amp;hl=en&amp;start=3&amp;tbnid=9kwP3-bKCdoXgM:&amp;tbnh=115&amp;tbnw=128&amp;prev=/images?q=computer&amp;gbv=2&amp;hl=en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35.jpeg"/><Relationship Id="rId5" Type="http://schemas.openxmlformats.org/officeDocument/2006/relationships/hyperlink" Target="http://images.google.com/imgres?imgurl=http://www.cheaptelevision.co.uk/images/JVC%20LT-42DV8%20LCD%20Television.jpg&amp;imgrefurl=http://www.cheaptelevision.co.uk/LCD/p2_articleid/861&amp;usg=__t43GQagBqHuB9srSaEdjFFEizxw=&amp;h=500&amp;w=500&amp;sz=22&amp;hl=en&amp;start=10&amp;tbnid=9Dv60k6oJ6xm7M:&amp;tbnh=130&amp;tbnw=130&amp;prev=/images?q=television&amp;gbv=2&amp;hl=en" TargetMode="Externa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41.jpeg"/><Relationship Id="rId4" Type="http://schemas.openxmlformats.org/officeDocument/2006/relationships/hyperlink" Target="http://www.oneinhundred.com/upfiles/upimg2/Disposable-camera-with-flash-a-5234532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hyperlink" Target="http://my.hrw.com/tabnav/controller.jsp?isbn=0030368197" TargetMode="Externa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 Energy and Current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Holt Chapter 17</a:t>
            </a:r>
          </a:p>
          <a:p>
            <a:r>
              <a:rPr lang="en-US" dirty="0" smtClean="0"/>
              <a:t>“Electricity”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 this chapter is </a:t>
            </a:r>
            <a:r>
              <a:rPr lang="en-US" b="1" dirty="0" smtClean="0">
                <a:solidFill>
                  <a:schemeClr val="tx1"/>
                </a:solidFill>
              </a:rPr>
              <a:t>strongly recommended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 basic overview: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http://www.howequipmentworks.com/electricity_basics/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Potential: </a:t>
            </a:r>
            <a:r>
              <a:rPr lang="en-US" dirty="0" smtClean="0"/>
              <a:t>When the term potential is used it is describing the potential energy of electricity that can flow continuously, as in a circuit</a:t>
            </a:r>
          </a:p>
          <a:p>
            <a:pPr lvl="1"/>
            <a:r>
              <a:rPr lang="en-US" dirty="0" smtClean="0"/>
              <a:t>This is different from Electrical potential energy which was only for single point charges (that usually don’t move)</a:t>
            </a:r>
          </a:p>
          <a:p>
            <a:r>
              <a:rPr lang="en-US" dirty="0" smtClean="0"/>
              <a:t>Potential difference is useful to describe the energy to get flowing charge from one point (often a battery terminal) to the other</a:t>
            </a:r>
            <a:endParaRPr lang="en-US" dirty="0"/>
          </a:p>
        </p:txBody>
      </p:sp>
      <p:pic>
        <p:nvPicPr>
          <p:cNvPr id="76801" name="Picture 1" descr="C:\Users\crice\AppData\Local\Microsoft\Windows\Temporary Internet Files\Content.IE5\MSESEIQ8\PngMedium-battery-power-electricity--1584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90800"/>
            <a:ext cx="2574416" cy="251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Resistance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3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"/>
            <a:ext cx="4025900" cy="39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Charge Movement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Conductors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Conductors are materials in which the electric charges move freely</a:t>
            </a:r>
          </a:p>
          <a:p>
            <a:pPr lvl="1"/>
            <a:r>
              <a:rPr lang="en-US" dirty="0" smtClean="0"/>
              <a:t>Copper, aluminum and silver are good conductors</a:t>
            </a:r>
          </a:p>
          <a:p>
            <a:pPr lvl="1"/>
            <a:r>
              <a:rPr lang="en-US" dirty="0" smtClean="0"/>
              <a:t>In terms of circuits, we will generally be using </a:t>
            </a:r>
            <a:r>
              <a:rPr lang="en-US" b="1" u="sng" dirty="0" smtClean="0"/>
              <a:t>copper</a:t>
            </a:r>
            <a:endParaRPr lang="en-US" dirty="0" smtClean="0"/>
          </a:p>
          <a:p>
            <a:pPr lvl="1"/>
            <a:r>
              <a:rPr lang="en-US" dirty="0" smtClean="0"/>
              <a:t>When a conductor is charged in a small region, the charge readily distributes itself over the entire surface of the material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Insulators are materials in which the electric charges cannot move freely</a:t>
            </a:r>
          </a:p>
          <a:p>
            <a:pPr lvl="1"/>
            <a:r>
              <a:rPr lang="en-US" dirty="0" smtClean="0"/>
              <a:t>Glass, wood and rubber are all good insulators</a:t>
            </a:r>
          </a:p>
          <a:p>
            <a:pPr lvl="1"/>
            <a:r>
              <a:rPr lang="en-US" dirty="0" smtClean="0"/>
              <a:t>Insulators can be charged, but that charge cannot distribute within the insulator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Whenever electric charges of like signs move, an </a:t>
            </a:r>
            <a:r>
              <a:rPr lang="en-US" b="1" i="1" u="sng" dirty="0" smtClean="0"/>
              <a:t>electric current</a:t>
            </a:r>
            <a:r>
              <a:rPr lang="en-US" dirty="0" smtClean="0"/>
              <a:t> is said to exist</a:t>
            </a:r>
          </a:p>
          <a:p>
            <a:r>
              <a:rPr lang="en-US" b="1" i="1" dirty="0" smtClean="0"/>
              <a:t>Current: </a:t>
            </a:r>
            <a:r>
              <a:rPr lang="en-US" i="1" u="sng" dirty="0" smtClean="0"/>
              <a:t>rate at which the charge flows through a surface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The example to the left is charge moving though a length of wire for clarity</a:t>
            </a:r>
            <a:endParaRPr lang="en-US" dirty="0" smtClean="0"/>
          </a:p>
          <a:p>
            <a:pPr lvl="1"/>
            <a:r>
              <a:rPr lang="en-US" dirty="0" smtClean="0"/>
              <a:t>The SI unit of current is Ampere (A)</a:t>
            </a:r>
          </a:p>
          <a:p>
            <a:pPr lvl="2"/>
            <a:r>
              <a:rPr lang="en-US" dirty="0" smtClean="0"/>
              <a:t>1 A = 1 C/s</a:t>
            </a:r>
          </a:p>
          <a:p>
            <a:endParaRPr lang="en-US" dirty="0"/>
          </a:p>
        </p:txBody>
      </p:sp>
      <p:sp>
        <p:nvSpPr>
          <p:cNvPr id="9" name="Can 8"/>
          <p:cNvSpPr/>
          <p:nvPr/>
        </p:nvSpPr>
        <p:spPr>
          <a:xfrm rot="5400000">
            <a:off x="2171700" y="723900"/>
            <a:ext cx="457200" cy="2971800"/>
          </a:xfrm>
          <a:prstGeom prst="can">
            <a:avLst>
              <a:gd name="adj" fmla="val 40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800100" y="27813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19500" y="27813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28194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0" y="28194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0" y="2694801"/>
            <a:ext cx="1079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 of wire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1752600" y="1524000"/>
            <a:ext cx="1295400" cy="1295400"/>
          </a:xfrm>
          <a:prstGeom prst="rect">
            <a:avLst/>
          </a:prstGeom>
          <a:solidFill>
            <a:schemeClr val="accent2">
              <a:lumMod val="75000"/>
              <a:alpha val="63000"/>
            </a:schemeClr>
          </a:solidFill>
          <a:ln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 rot="5400000">
            <a:off x="2895600" y="1447800"/>
            <a:ext cx="457200" cy="1524000"/>
          </a:xfrm>
          <a:prstGeom prst="can">
            <a:avLst>
              <a:gd name="adj" fmla="val 40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7264400" y="4800600"/>
          <a:ext cx="1422400" cy="1377950"/>
        </p:xfrm>
        <a:graphic>
          <a:graphicData uri="http://schemas.openxmlformats.org/presentationml/2006/ole">
            <p:oleObj spid="_x0000_s72708" name="Equation" r:id="rId3" imgW="406080" imgH="393480" progId="Equation.3">
              <p:embed/>
            </p:oleObj>
          </a:graphicData>
        </a:graphic>
      </p:graphicFrame>
      <p:pic>
        <p:nvPicPr>
          <p:cNvPr id="32" name="Content Placeholder 31" descr="Zero-Center_Ammete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200400"/>
            <a:ext cx="4038600" cy="3028950"/>
          </a:xfrm>
        </p:spPr>
      </p:pic>
      <p:sp>
        <p:nvSpPr>
          <p:cNvPr id="11" name="Oval 10"/>
          <p:cNvSpPr/>
          <p:nvPr/>
        </p:nvSpPr>
        <p:spPr>
          <a:xfrm>
            <a:off x="228600" y="19812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20574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19050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" y="21336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400" y="21336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" y="22098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" y="22860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31214E-6 L 0.4375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L 0.3625 -5.78035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4624E-6 L 0.39583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37916 0.00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42083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39584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4125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in Currents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amount of charge that passes through the filament of a certain light bulb in 2.00s is 1.67C.  </a:t>
            </a:r>
          </a:p>
          <a:p>
            <a:pPr eaLnBrk="1" hangingPunct="1"/>
            <a:r>
              <a:rPr lang="en-US" dirty="0" smtClean="0"/>
              <a:t>A) Determine the current in the light bulb.</a:t>
            </a:r>
          </a:p>
          <a:p>
            <a:pPr eaLnBrk="1" hangingPunct="1"/>
            <a:r>
              <a:rPr lang="en-US" dirty="0" smtClean="0"/>
              <a:t>B) How many electrons passed through the filament per second?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Ex.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100.0 W light bulb draws 0.83A of current.  </a:t>
            </a:r>
          </a:p>
          <a:p>
            <a:r>
              <a:rPr lang="en-US" dirty="0" smtClean="0"/>
              <a:t>How much charge passes a given cross-sectional area of the filament in 1 hour?</a:t>
            </a:r>
          </a:p>
          <a:p>
            <a:r>
              <a:rPr lang="en-US" dirty="0" smtClean="0"/>
              <a:t>How many electrons pass a given cross-sectional area of the filament in 1 hour?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86200"/>
            <a:ext cx="1828800" cy="196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Ex.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1.5 x 10</a:t>
            </a:r>
            <a:r>
              <a:rPr lang="en-US" baseline="30000" dirty="0" smtClean="0"/>
              <a:t>7</a:t>
            </a:r>
            <a:r>
              <a:rPr lang="en-US" dirty="0" smtClean="0"/>
              <a:t> electrons pass through a given cross section of a wire every 1.0s.</a:t>
            </a:r>
          </a:p>
          <a:p>
            <a:pPr lvl="1" eaLnBrk="1" hangingPunct="1"/>
            <a:r>
              <a:rPr lang="en-US" dirty="0" smtClean="0"/>
              <a:t>A) Find the current in the wire.</a:t>
            </a:r>
          </a:p>
          <a:p>
            <a:pPr lvl="1" eaLnBrk="1" hangingPunct="1"/>
            <a:r>
              <a:rPr lang="en-US" dirty="0" smtClean="0"/>
              <a:t>B) How much charge (in C) passes through the wire per minute?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Analogy to Flow of Water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Electric Charge = Water</a:t>
            </a:r>
          </a:p>
          <a:p>
            <a:pPr lvl="1" eaLnBrk="1" hangingPunct="1"/>
            <a:r>
              <a:rPr lang="en-US" dirty="0" smtClean="0"/>
              <a:t>Coulomb = Gallons of Water</a:t>
            </a:r>
          </a:p>
          <a:p>
            <a:pPr eaLnBrk="1" hangingPunct="1"/>
            <a:r>
              <a:rPr lang="en-US" dirty="0" smtClean="0"/>
              <a:t>Electric Current = Rate of Water Flow</a:t>
            </a:r>
          </a:p>
          <a:p>
            <a:pPr lvl="1" eaLnBrk="1" hangingPunct="1"/>
            <a:r>
              <a:rPr lang="en-US" dirty="0" smtClean="0"/>
              <a:t>Ampere = Gallons of Water per second</a:t>
            </a:r>
          </a:p>
          <a:p>
            <a:pPr eaLnBrk="1" hangingPunct="1"/>
            <a:r>
              <a:rPr lang="en-US" dirty="0" smtClean="0"/>
              <a:t>Potential Difference = River height difference</a:t>
            </a:r>
          </a:p>
          <a:p>
            <a:pPr eaLnBrk="1" hangingPunct="1"/>
            <a:r>
              <a:rPr lang="en-US" dirty="0" smtClean="0"/>
              <a:t>Battery = Water pump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 Current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direction of current flow is the direction </a:t>
            </a:r>
            <a:r>
              <a:rPr lang="en-US" b="1" dirty="0" smtClean="0"/>
              <a:t>positive</a:t>
            </a:r>
            <a:r>
              <a:rPr lang="en-US" dirty="0" smtClean="0"/>
              <a:t> charge (+) would flow</a:t>
            </a:r>
          </a:p>
          <a:p>
            <a:pPr lvl="1" eaLnBrk="1" hangingPunct="1"/>
            <a:r>
              <a:rPr lang="en-US" dirty="0" smtClean="0"/>
              <a:t>This is known as </a:t>
            </a:r>
            <a:r>
              <a:rPr lang="en-US" i="1" dirty="0" smtClean="0"/>
              <a:t>conventional current flow</a:t>
            </a:r>
          </a:p>
          <a:p>
            <a:pPr lvl="2"/>
            <a:r>
              <a:rPr lang="en-US" dirty="0" smtClean="0"/>
              <a:t>This convention was made before we knew about electrons</a:t>
            </a:r>
          </a:p>
          <a:p>
            <a:pPr lvl="2" eaLnBrk="1" hangingPunct="1"/>
            <a:r>
              <a:rPr lang="en-US" dirty="0" smtClean="0"/>
              <a:t>In a common conductor, such as copper, the current is due to the motion of the negatively charged electrons</a:t>
            </a:r>
          </a:p>
        </p:txBody>
      </p:sp>
      <p:pic>
        <p:nvPicPr>
          <p:cNvPr id="10" name="Picture 5" descr="circuit-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2286000"/>
            <a:ext cx="43433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Greeks</a:t>
            </a:r>
          </a:p>
          <a:p>
            <a:pPr lvl="1"/>
            <a:r>
              <a:rPr lang="en-US" dirty="0" smtClean="0"/>
              <a:t>Observed electric and magnetic phenomena as early as 700 BC</a:t>
            </a:r>
          </a:p>
          <a:p>
            <a:pPr lvl="2"/>
            <a:r>
              <a:rPr lang="en-US" dirty="0" smtClean="0"/>
              <a:t>Found that amber, when rubbed, became electrified and attracted pieces of straw or feathers</a:t>
            </a:r>
          </a:p>
          <a:p>
            <a:pPr lvl="2"/>
            <a:r>
              <a:rPr lang="en-US" dirty="0" smtClean="0"/>
              <a:t>Magnetic forces were discovered by observing magnetite attracting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Drift Velocity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i="1" dirty="0" smtClean="0"/>
              <a:t>Drift Velocity</a:t>
            </a:r>
            <a:r>
              <a:rPr lang="en-US" dirty="0" smtClean="0"/>
              <a:t> is the velocity at which electrons move opposite the electric field (E).</a:t>
            </a:r>
          </a:p>
          <a:p>
            <a:pPr eaLnBrk="1" hangingPunct="1"/>
            <a:r>
              <a:rPr lang="en-US" dirty="0" err="1" smtClean="0"/>
              <a:t>Counterintuitively</a:t>
            </a:r>
            <a:r>
              <a:rPr lang="en-US" dirty="0" smtClean="0"/>
              <a:t>, drift velocity is very small.</a:t>
            </a:r>
          </a:p>
          <a:p>
            <a:pPr lvl="1"/>
            <a:r>
              <a:rPr lang="en-US" dirty="0" smtClean="0"/>
              <a:t>Example: 2.46 x 10</a:t>
            </a:r>
            <a:r>
              <a:rPr lang="en-US" baseline="30000" dirty="0" smtClean="0"/>
              <a:t>-4</a:t>
            </a:r>
            <a:r>
              <a:rPr lang="en-US" dirty="0" smtClean="0"/>
              <a:t> m/s in Cu wire</a:t>
            </a:r>
          </a:p>
          <a:p>
            <a:r>
              <a:rPr lang="en-US" dirty="0" smtClean="0"/>
              <a:t>So how does the electric light turn on so quickly???  </a:t>
            </a:r>
            <a:r>
              <a:rPr lang="en-US" dirty="0" err="1" smtClean="0"/>
              <a:t>Hmmmmm</a:t>
            </a:r>
            <a:r>
              <a:rPr lang="en-US" dirty="0" smtClean="0"/>
              <a:t>…</a:t>
            </a:r>
          </a:p>
          <a:p>
            <a:pPr lvl="1"/>
            <a:r>
              <a:rPr lang="en-US" i="1" dirty="0" smtClean="0"/>
              <a:t>A wire is already full of electrons that are there because the wire is made of atoms</a:t>
            </a:r>
          </a:p>
          <a:p>
            <a:pPr lvl="1"/>
            <a:r>
              <a:rPr lang="en-US" i="1" dirty="0" smtClean="0"/>
              <a:t>The first flowing electrons incite a wave of  movement down the wire and force other electrons to move</a:t>
            </a:r>
          </a:p>
          <a:p>
            <a:pPr lvl="1"/>
            <a:r>
              <a:rPr lang="en-US" i="1" dirty="0" smtClean="0"/>
              <a:t>The wave travels at the speed of light</a:t>
            </a:r>
            <a:endParaRPr lang="en-US" sz="1300" i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Charge Carrier Motion in a Conductor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dirty="0" err="1" smtClean="0"/>
              <a:t>zig-zag</a:t>
            </a:r>
            <a:r>
              <a:rPr lang="en-US" sz="3200" dirty="0" smtClean="0"/>
              <a:t> black line represents the motion of charge carrier in a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net drift speed is small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sharp changes in direction are due to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net motion of electrons is opposite the direction of the electric field</a:t>
            </a:r>
          </a:p>
        </p:txBody>
      </p:sp>
      <p:pic>
        <p:nvPicPr>
          <p:cNvPr id="24580" name="Picture 5" descr="Fig 17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4038600" cy="2811025"/>
          </a:xfrm>
          <a:noFill/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121059"/>
            <a:ext cx="2590800" cy="23841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Meters in a Circuit</a:t>
            </a:r>
            <a:r>
              <a:rPr lang="en-US" dirty="0" smtClean="0">
                <a:sym typeface="Wingdings 3"/>
              </a:rPr>
              <a:t></a:t>
            </a:r>
            <a:r>
              <a:rPr lang="en-US" dirty="0" smtClean="0"/>
              <a:t> Ammeter</a:t>
            </a:r>
          </a:p>
        </p:txBody>
      </p:sp>
      <p:pic>
        <p:nvPicPr>
          <p:cNvPr id="25603" name="Picture 6" descr="Fig 17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609616"/>
            <a:ext cx="6858000" cy="4257392"/>
          </a:xfrm>
          <a:noFill/>
        </p:spPr>
      </p:pic>
      <p:sp>
        <p:nvSpPr>
          <p:cNvPr id="2560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3400" y="1600201"/>
            <a:ext cx="8153400" cy="137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 ammeter is used to measure current</a:t>
            </a:r>
          </a:p>
          <a:p>
            <a:pPr lvl="1" eaLnBrk="1" hangingPunct="1"/>
            <a:r>
              <a:rPr lang="en-US" sz="2100" dirty="0" smtClean="0"/>
              <a:t>In line with the bulb, all the charge passing through the bulb also must pass through the meter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Meters in a Circuit</a:t>
            </a:r>
            <a:r>
              <a:rPr lang="en-US" dirty="0" smtClean="0">
                <a:sym typeface="Wingdings 3"/>
              </a:rPr>
              <a:t></a:t>
            </a:r>
            <a:r>
              <a:rPr lang="en-US" dirty="0" smtClean="0"/>
              <a:t> Voltmeter</a:t>
            </a:r>
          </a:p>
        </p:txBody>
      </p:sp>
      <p:pic>
        <p:nvPicPr>
          <p:cNvPr id="25603" name="Picture 6" descr="Fig 17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609616"/>
            <a:ext cx="6858000" cy="4257392"/>
          </a:xfrm>
          <a:noFill/>
        </p:spPr>
      </p:pic>
      <p:sp>
        <p:nvSpPr>
          <p:cNvPr id="2560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3400" y="1600201"/>
            <a:ext cx="8153400" cy="1371600"/>
          </a:xfrm>
        </p:spPr>
        <p:txBody>
          <a:bodyPr/>
          <a:lstStyle/>
          <a:p>
            <a:r>
              <a:rPr lang="en-US" sz="2400" dirty="0" smtClean="0"/>
              <a:t>A voltmeter is used to measure voltage (potential difference)</a:t>
            </a:r>
          </a:p>
          <a:p>
            <a:pPr lvl="1"/>
            <a:r>
              <a:rPr lang="en-US" sz="2100" dirty="0" smtClean="0"/>
              <a:t>Connects to the two ends of the bulb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900" b="1">
                <a:solidFill>
                  <a:srgbClr val="000000"/>
                </a:solidFill>
              </a:rPr>
              <a:t>QUICK QUIZ 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altLang="en-US" sz="2300" dirty="0" smtClean="0">
                <a:latin typeface="Palatino"/>
              </a:rPr>
              <a:t>Look at the four “circuits” shown below and select those that will light the bulb.</a:t>
            </a:r>
          </a:p>
        </p:txBody>
      </p:sp>
      <p:pic>
        <p:nvPicPr>
          <p:cNvPr id="2765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99488"/>
            <a:ext cx="8229600" cy="1466662"/>
          </a:xfrm>
          <a:noFill/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 m)/(s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C)</a:t>
                      </a:r>
                      <a:endParaRPr lang="en-US" dirty="0" smtClean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J/C  or  Nm/C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have been a separate section…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conductor, the voltage applied across the ends of the conductor is proportional to the current through the conductor</a:t>
            </a:r>
          </a:p>
          <a:p>
            <a:pPr eaLnBrk="1" hangingPunct="1"/>
            <a:r>
              <a:rPr lang="en-US" smtClean="0"/>
              <a:t>The constant of proportionality is the </a:t>
            </a:r>
            <a:r>
              <a:rPr lang="en-US" i="1" smtClean="0"/>
              <a:t>resistance</a:t>
            </a:r>
            <a:r>
              <a:rPr lang="en-US" smtClean="0"/>
              <a:t> of the conductor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19400" y="5105400"/>
          <a:ext cx="1447800" cy="1068388"/>
        </p:xfrm>
        <a:graphic>
          <a:graphicData uri="http://schemas.openxmlformats.org/presentationml/2006/ole">
            <p:oleObj spid="_x0000_s34818" name="Equation" r:id="rId4" imgW="53316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Resistance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resistance are </a:t>
            </a:r>
            <a:r>
              <a:rPr lang="en-US" i="1" smtClean="0"/>
              <a:t>ohms</a:t>
            </a:r>
            <a:r>
              <a:rPr lang="en-US" smtClean="0"/>
              <a:t> (</a:t>
            </a:r>
            <a:r>
              <a:rPr lang="en-US" smtClean="0">
                <a:cs typeface="Tahoma" pitchFamily="34" charset="0"/>
              </a:rPr>
              <a:t>Ω)</a:t>
            </a:r>
          </a:p>
          <a:p>
            <a:pPr lvl="1" eaLnBrk="1" hangingPunct="1"/>
            <a:r>
              <a:rPr lang="en-US" smtClean="0"/>
              <a:t>1 </a:t>
            </a:r>
            <a:r>
              <a:rPr lang="en-US" smtClean="0">
                <a:cs typeface="Tahoma" pitchFamily="34" charset="0"/>
              </a:rPr>
              <a:t>Ω = 1 V / A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Resistance in a circuit arises due to collisions between the electrons carrying the current with the fixed atoms inside the conductor (analogous to water colliding with rocks in a river)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Analogy to Flow of Water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Electric Charge = Water</a:t>
            </a:r>
          </a:p>
          <a:p>
            <a:pPr lvl="1" eaLnBrk="1" hangingPunct="1"/>
            <a:r>
              <a:rPr lang="en-US" dirty="0" smtClean="0"/>
              <a:t>Coulomb = Gallons of Water</a:t>
            </a:r>
          </a:p>
          <a:p>
            <a:pPr eaLnBrk="1" hangingPunct="1"/>
            <a:r>
              <a:rPr lang="en-US" dirty="0" smtClean="0"/>
              <a:t>Electric Current = Rate of Water Flow</a:t>
            </a:r>
          </a:p>
          <a:p>
            <a:pPr lvl="1" eaLnBrk="1" hangingPunct="1"/>
            <a:r>
              <a:rPr lang="en-US" dirty="0" smtClean="0"/>
              <a:t>Ampere = Gallons of Water per second</a:t>
            </a:r>
          </a:p>
          <a:p>
            <a:pPr eaLnBrk="1" hangingPunct="1"/>
            <a:r>
              <a:rPr lang="en-US" dirty="0" smtClean="0"/>
              <a:t>Potential Difference = River height difference</a:t>
            </a:r>
          </a:p>
          <a:p>
            <a:pPr eaLnBrk="1" hangingPunct="1"/>
            <a:r>
              <a:rPr lang="en-US" dirty="0" smtClean="0"/>
              <a:t>Battery = Water pump</a:t>
            </a:r>
          </a:p>
          <a:p>
            <a:pPr eaLnBrk="1" hangingPunct="1"/>
            <a:r>
              <a:rPr lang="en-US" dirty="0" smtClean="0"/>
              <a:t>Size of Wire = Size of River</a:t>
            </a:r>
          </a:p>
          <a:p>
            <a:pPr eaLnBrk="1" hangingPunct="1"/>
            <a:r>
              <a:rPr lang="en-US" dirty="0" smtClean="0"/>
              <a:t>Resistance = Rocks in the River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Review </a:t>
            </a:r>
            <a:br>
              <a:rPr lang="en-US" dirty="0" smtClean="0"/>
            </a:br>
            <a:r>
              <a:rPr lang="en-US" sz="1600" dirty="0" smtClean="0"/>
              <a:t>(that you shouldn’t need)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types of charges exist</a:t>
            </a:r>
          </a:p>
          <a:p>
            <a:pPr lvl="1"/>
            <a:r>
              <a:rPr lang="en-US" sz="3200" dirty="0" smtClean="0"/>
              <a:t>They are called positive and negative</a:t>
            </a:r>
          </a:p>
          <a:p>
            <a:r>
              <a:rPr lang="en-US" dirty="0" smtClean="0"/>
              <a:t>Like charges repel and unlike charges attract one another</a:t>
            </a:r>
          </a:p>
          <a:p>
            <a:r>
              <a:rPr lang="en-US" dirty="0" smtClean="0"/>
              <a:t>Nature’s basic carrier of positive charge is the proton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Nature’s basic carrier of negative charge is the electron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Gaining or losing electrons is how an object becomes charged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Electric charge is always conserved (</a:t>
            </a:r>
            <a:r>
              <a:rPr lang="en-US" sz="3200" dirty="0" smtClean="0"/>
              <a:t>Charge is not created, only exchanged)</a:t>
            </a:r>
          </a:p>
          <a:p>
            <a:r>
              <a:rPr lang="en-US" dirty="0" smtClean="0"/>
              <a:t>Charge is quantized</a:t>
            </a:r>
          </a:p>
          <a:p>
            <a:pPr lvl="1"/>
            <a:r>
              <a:rPr lang="en-US" sz="3200" dirty="0" smtClean="0"/>
              <a:t>Electrons have a charge of –e</a:t>
            </a:r>
          </a:p>
          <a:p>
            <a:pPr lvl="1"/>
            <a:r>
              <a:rPr lang="en-US" sz="3200" dirty="0" smtClean="0"/>
              <a:t>Protons have a charge of +e</a:t>
            </a:r>
          </a:p>
          <a:p>
            <a:pPr lvl="1"/>
            <a:r>
              <a:rPr lang="en-US" sz="3200" dirty="0" smtClean="0"/>
              <a:t>The SI unit of charge is the Coulomb (C)</a:t>
            </a:r>
          </a:p>
          <a:p>
            <a:pPr lvl="2"/>
            <a:r>
              <a:rPr lang="en-US" sz="3200" dirty="0" smtClean="0"/>
              <a:t>e = 1.6 x 10</a:t>
            </a:r>
            <a:r>
              <a:rPr lang="en-US" sz="3200" baseline="30000" dirty="0" smtClean="0"/>
              <a:t>-19</a:t>
            </a:r>
            <a:r>
              <a:rPr lang="en-US" sz="3200" dirty="0" smtClean="0"/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Ohm’s Law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general, resistance remains constant over a wide range of applied voltages or currents</a:t>
            </a:r>
          </a:p>
          <a:p>
            <a:pPr eaLnBrk="1" hangingPunct="1"/>
            <a:r>
              <a:rPr lang="en-US" dirty="0" smtClean="0"/>
              <a:t>This statement has become known as </a:t>
            </a:r>
            <a:r>
              <a:rPr lang="en-US" i="1" dirty="0" smtClean="0"/>
              <a:t>Ohm’s Law</a:t>
            </a:r>
            <a:endParaRPr lang="en-US" dirty="0" smtClean="0"/>
          </a:p>
        </p:txBody>
      </p:sp>
      <p:pic>
        <p:nvPicPr>
          <p:cNvPr id="39938" name="Picture 2" descr="C:\Documents and Settings\crice\Local Settings\Temporary Internet Files\Content.IE5\DPSYM42S\MP90031654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3352800"/>
            <a:ext cx="5007429" cy="350520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3733800"/>
          <a:ext cx="2188029" cy="850900"/>
        </p:xfrm>
        <a:graphic>
          <a:graphicData uri="http://schemas.openxmlformats.org/presentationml/2006/ole">
            <p:oleObj spid="_x0000_s39940" name="Equation" r:id="rId5" imgW="457200" imgH="177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Ohm’s Law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69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resistance is constant over a wide range of voltages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relationship between current and voltage is linear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49863" y="2660650"/>
          <a:ext cx="3436937" cy="2754313"/>
        </p:xfrm>
        <a:graphic>
          <a:graphicData uri="http://schemas.openxmlformats.org/presentationml/2006/ole">
            <p:oleObj spid="_x0000_s35842" name="Photo Editor Photo" r:id="rId4" imgW="4505954" imgH="3258005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Ex. 4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The plate on a steam iron states that the current in the iron is 6.4A when the iron is connected across a potential difference of 120V.  What is the resistance of the steam iron?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affecting resistance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Length of a resistor – R increases with length (directly prop.)</a:t>
            </a:r>
          </a:p>
          <a:p>
            <a:pPr eaLnBrk="1" hangingPunct="1"/>
            <a:r>
              <a:rPr lang="en-US" smtClean="0"/>
              <a:t>Cross-sectional area – R increases with smaller cross-sectional area (inv. prop.)</a:t>
            </a:r>
          </a:p>
          <a:p>
            <a:pPr eaLnBrk="1" hangingPunct="1"/>
            <a:r>
              <a:rPr lang="en-US" smtClean="0"/>
              <a:t>Material – different metals have different resistances</a:t>
            </a:r>
          </a:p>
          <a:p>
            <a:pPr eaLnBrk="1" hangingPunct="1"/>
            <a:r>
              <a:rPr lang="en-US" smtClean="0"/>
              <a:t>Temperature – R increases with temperature (dir. prop.)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Resistivity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resistance of an ohmic conductor is proportional to its length, L, and inversely proportional to its cross-sectional area, A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ρ is the constant of proportionality and is called the </a:t>
            </a:r>
            <a:r>
              <a:rPr lang="en-US" i="1" smtClean="0">
                <a:cs typeface="Tahoma" pitchFamily="34" charset="0"/>
              </a:rPr>
              <a:t>resistivity</a:t>
            </a:r>
            <a:r>
              <a:rPr lang="en-US" smtClean="0">
                <a:cs typeface="Tahoma" pitchFamily="34" charset="0"/>
              </a:rPr>
              <a:t> of the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See table 17.1</a:t>
            </a:r>
            <a:endParaRPr 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38400" y="2971800"/>
          <a:ext cx="1447800" cy="1042988"/>
        </p:xfrm>
        <a:graphic>
          <a:graphicData uri="http://schemas.openxmlformats.org/presentationml/2006/ole">
            <p:oleObj spid="_x0000_s36866" name="Equation" r:id="rId4" imgW="54576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95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Superconductors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27538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class of materials and compounds whose resistances fall to virtually zero below a certain temperature, T</a:t>
            </a:r>
            <a:r>
              <a:rPr lang="en-US" sz="2000" baseline="-25000" dirty="0" smtClean="0"/>
              <a:t>C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is called the </a:t>
            </a:r>
            <a:r>
              <a:rPr lang="en-US" sz="2000" i="1" dirty="0" smtClean="0"/>
              <a:t>critical temperature</a:t>
            </a:r>
          </a:p>
          <a:p>
            <a:pPr lvl="1"/>
            <a:r>
              <a:rPr lang="en-US" sz="2000" i="1" dirty="0" smtClean="0">
                <a:hlinkClick r:id="rId3"/>
              </a:rPr>
              <a:t>https://youtu.be/zPqEEZa2Gis</a:t>
            </a:r>
            <a:endParaRPr lang="en-US" sz="2000" i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Once a current is set up in a superconductor, it persists without any applied voltage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Since R = 0</a:t>
            </a:r>
          </a:p>
          <a:p>
            <a:endParaRPr lang="en-US" sz="2300" i="1" dirty="0" smtClean="0"/>
          </a:p>
          <a:p>
            <a:pPr lvl="1"/>
            <a:endParaRPr lang="en-US" sz="19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33796" name="Picture 6" descr="Fig 17-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1" y="152399"/>
            <a:ext cx="3966748" cy="6685937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Superconductors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Once a current is set up in a superconductor, it persists without any applied voltage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Since R =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 m)/(s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C)</a:t>
                      </a:r>
                      <a:endParaRPr lang="en-US" dirty="0" smtClean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J/C  or  Nm/C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  or  Js/C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2</a:t>
            </a:r>
            <a:endParaRPr lang="en-US" dirty="0"/>
          </a:p>
        </p:txBody>
      </p:sp>
      <p:pic>
        <p:nvPicPr>
          <p:cNvPr id="4" name="Picture 5" descr="C:\Documents and Settings\crice\Local Settings\Temporary Internet Files\Content.IE5\HV6VPMH0\MP9003165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529840" cy="3657600"/>
          </a:xfrm>
          <a:prstGeom prst="rect">
            <a:avLst/>
          </a:prstGeom>
          <a:noFill/>
        </p:spPr>
      </p:pic>
      <p:pic>
        <p:nvPicPr>
          <p:cNvPr id="5" name="Picture 4" descr="Button Capacito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"/>
            <a:ext cx="34099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capacitor?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u="sng" dirty="0" smtClean="0"/>
              <a:t>capacitor</a:t>
            </a:r>
            <a:r>
              <a:rPr lang="en-US" dirty="0" smtClean="0"/>
              <a:t> is an electrical device that </a:t>
            </a:r>
            <a:r>
              <a:rPr lang="en-US" b="1" dirty="0" smtClean="0"/>
              <a:t>stores</a:t>
            </a:r>
            <a:r>
              <a:rPr lang="en-US" dirty="0" smtClean="0"/>
              <a:t> charge.</a:t>
            </a:r>
          </a:p>
          <a:p>
            <a:pPr eaLnBrk="1" hangingPunct="1"/>
            <a:r>
              <a:rPr lang="en-US" dirty="0" smtClean="0"/>
              <a:t>Once a capacitor is full of charge, the current stops flowing until some of the charge is emptied out of the capacitor.</a:t>
            </a:r>
          </a:p>
          <a:p>
            <a:r>
              <a:rPr lang="en-US" dirty="0" smtClean="0"/>
              <a:t>Where are capacitors used?</a:t>
            </a:r>
          </a:p>
          <a:p>
            <a:pPr lvl="1"/>
            <a:r>
              <a:rPr lang="en-US" dirty="0" smtClean="0"/>
              <a:t>TVs, computers, camera flashes</a:t>
            </a:r>
          </a:p>
        </p:txBody>
      </p:sp>
      <p:pic>
        <p:nvPicPr>
          <p:cNvPr id="4" name="Picture 5" descr="g5flash5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VC%2520LT-42DV8%2520LCD%2520Televi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8768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mpu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657600"/>
            <a:ext cx="1219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1</a:t>
            </a:r>
            <a:endParaRPr lang="en-US" dirty="0"/>
          </a:p>
        </p:txBody>
      </p:sp>
      <p:pic>
        <p:nvPicPr>
          <p:cNvPr id="22531" name="Picture 3" descr="C:\Documents and Settings\crice\Local Settings\Temporary Internet Files\Content.IE5\DR0Q2DBF\MC9002153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2353902" cy="269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Mathematically, what is capacitance?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Capacitance (C) is a measure of how much charge (Q) can be stored per unit voltage or potential difference (V)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Capacitance is measured in farads (F)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Practically, most capacitors measure in the microfarad (10</a:t>
            </a:r>
            <a:r>
              <a:rPr lang="en-US" baseline="30000" dirty="0" smtClean="0"/>
              <a:t>-6</a:t>
            </a:r>
            <a:r>
              <a:rPr lang="en-US" dirty="0" smtClean="0"/>
              <a:t>F)or </a:t>
            </a:r>
            <a:r>
              <a:rPr lang="en-US" dirty="0" err="1" smtClean="0"/>
              <a:t>picofarad</a:t>
            </a:r>
            <a:r>
              <a:rPr lang="en-US" dirty="0" smtClean="0"/>
              <a:t> (10</a:t>
            </a:r>
            <a:r>
              <a:rPr lang="en-US" baseline="30000" dirty="0" smtClean="0"/>
              <a:t>-12</a:t>
            </a:r>
            <a:r>
              <a:rPr lang="en-US" dirty="0" smtClean="0"/>
              <a:t>F).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4572000"/>
          <a:ext cx="1858501" cy="1339850"/>
        </p:xfrm>
        <a:graphic>
          <a:graphicData uri="http://schemas.openxmlformats.org/presentationml/2006/ole">
            <p:oleObj spid="_x0000_s25602" name="Equation" r:id="rId4" imgW="54576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of a Capacitor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Most capacitors are composed of two </a:t>
            </a:r>
            <a:r>
              <a:rPr lang="en-US" b="1" dirty="0" smtClean="0"/>
              <a:t>parallel plates</a:t>
            </a:r>
            <a:r>
              <a:rPr lang="en-US" dirty="0" smtClean="0"/>
              <a:t> (called a parallel plate capacitor).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Content Placeholder 5" descr="theory Capacitors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55482" y="2514600"/>
            <a:ext cx="7250318" cy="40084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Analogies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Voltage = Water Pump</a:t>
            </a:r>
          </a:p>
          <a:p>
            <a:pPr eaLnBrk="1" hangingPunct="1"/>
            <a:r>
              <a:rPr lang="en-US" dirty="0" smtClean="0"/>
              <a:t>Current = Flow of River</a:t>
            </a:r>
          </a:p>
          <a:p>
            <a:pPr eaLnBrk="1" hangingPunct="1"/>
            <a:r>
              <a:rPr lang="en-US" dirty="0" smtClean="0"/>
              <a:t>Resistance = Rocks in the river</a:t>
            </a:r>
          </a:p>
          <a:p>
            <a:pPr eaLnBrk="1" hangingPunct="1"/>
            <a:r>
              <a:rPr lang="en-US" dirty="0" err="1" smtClean="0"/>
              <a:t>Capicitance</a:t>
            </a:r>
            <a:r>
              <a:rPr lang="en-US" dirty="0" smtClean="0"/>
              <a:t> = Bucket that fills with water; stores the water until some of it is dumped out and then it fills up again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in a capacitor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Depends on four things:	</a:t>
            </a:r>
          </a:p>
          <a:p>
            <a:pPr lvl="1"/>
            <a:r>
              <a:rPr lang="en-US" dirty="0" smtClean="0"/>
              <a:t>Based on the Circuit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Resistance in the circuit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Voltage applied to the capacitor</a:t>
            </a:r>
          </a:p>
          <a:p>
            <a:pPr lvl="1"/>
            <a:r>
              <a:rPr lang="en-US" dirty="0" smtClean="0"/>
              <a:t>Based on the Capacitor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Amount of charge already stored in the capacitor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dirty="0" smtClean="0"/>
              <a:t>The Capacitance (C - measured in </a:t>
            </a:r>
            <a:r>
              <a:rPr lang="en-US" b="1" dirty="0" smtClean="0"/>
              <a:t>farads</a:t>
            </a:r>
            <a:r>
              <a:rPr lang="en-US" dirty="0" smtClean="0"/>
              <a:t>) of the capacitor</a:t>
            </a:r>
          </a:p>
        </p:txBody>
      </p:sp>
      <p:pic>
        <p:nvPicPr>
          <p:cNvPr id="30723" name="Picture 3" descr="C:\Documents and Settings\crice\Local Settings\Temporary Internet Files\Content.IE5\G0DXGQCR\MP900401944[1].jpg"/>
          <p:cNvPicPr>
            <a:picLocks noChangeAspect="1" noChangeArrowheads="1"/>
          </p:cNvPicPr>
          <p:nvPr/>
        </p:nvPicPr>
        <p:blipFill>
          <a:blip r:embed="rId3" cstate="print"/>
          <a:srcRect r="1188"/>
          <a:stretch>
            <a:fillRect/>
          </a:stretch>
        </p:blipFill>
        <p:spPr bwMode="auto">
          <a:xfrm>
            <a:off x="6400800" y="1371600"/>
            <a:ext cx="2743200" cy="18500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Charging a capacitor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Connect the capacitor to a source of voltage (like a battery)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As the capacitor charges, the voltage increases until its voltage is equal to the battery’s voltage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When the two are equal, current stops flowing because there is no potential difference remaining</a:t>
            </a:r>
          </a:p>
        </p:txBody>
      </p:sp>
      <p:pic>
        <p:nvPicPr>
          <p:cNvPr id="5" name="Content Placeholder 3" descr="http://www.tone-lizard.com/images/capacitors2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271629"/>
            <a:ext cx="3733800" cy="518310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Discharging a capacitor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4957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capacitor can be </a:t>
            </a:r>
            <a:r>
              <a:rPr lang="en-US" b="1" dirty="0" smtClean="0"/>
              <a:t>discharged</a:t>
            </a:r>
            <a:r>
              <a:rPr lang="en-US" dirty="0" smtClean="0"/>
              <a:t> by connecting it to any closed circuit that allows current to flow.</a:t>
            </a:r>
          </a:p>
          <a:p>
            <a:pPr eaLnBrk="1" hangingPunct="1"/>
            <a:r>
              <a:rPr lang="en-US" dirty="0" smtClean="0"/>
              <a:t>The less resistance present in the circuit, the faster the capacitor will be </a:t>
            </a:r>
            <a:r>
              <a:rPr lang="en-US" b="1" dirty="0" smtClean="0"/>
              <a:t>discharged</a:t>
            </a:r>
            <a:endParaRPr lang="en-US" dirty="0" smtClean="0"/>
          </a:p>
        </p:txBody>
      </p:sp>
      <p:pic>
        <p:nvPicPr>
          <p:cNvPr id="7" name="Content Placeholder 3" descr="http://www.tone-lizard.com/images/capacitors2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271629"/>
            <a:ext cx="3733800" cy="51831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29200" y="2514600"/>
            <a:ext cx="3276600" cy="1447800"/>
            <a:chOff x="5029200" y="2514600"/>
            <a:chExt cx="3276600" cy="1447800"/>
          </a:xfrm>
        </p:grpSpPr>
        <p:sp>
          <p:nvSpPr>
            <p:cNvPr id="8" name="Rectangle 7"/>
            <p:cNvSpPr/>
            <p:nvPr/>
          </p:nvSpPr>
          <p:spPr>
            <a:xfrm>
              <a:off x="5029200" y="2514600"/>
              <a:ext cx="8382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5200" y="2514600"/>
              <a:ext cx="990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35814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0" y="4114800"/>
            <a:ext cx="2133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91200" y="4114800"/>
            <a:ext cx="1143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Left Arrow 17"/>
          <p:cNvSpPr/>
          <p:nvPr/>
        </p:nvSpPr>
        <p:spPr>
          <a:xfrm>
            <a:off x="7467600" y="2590800"/>
            <a:ext cx="7620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flipH="1" flipV="1">
            <a:off x="5029200" y="2590800"/>
            <a:ext cx="7620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3505200"/>
            <a:ext cx="15252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Current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4" name="Picture 5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091" t="11594" r="9091" b="11111"/>
          <a:stretch>
            <a:fillRect/>
          </a:stretch>
        </p:blipFill>
        <p:spPr bwMode="auto">
          <a:xfrm>
            <a:off x="5867400" y="44196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ory Capacitors.bmp"/>
          <p:cNvPicPr>
            <a:picLocks noChangeAspect="1"/>
          </p:cNvPicPr>
          <p:nvPr/>
        </p:nvPicPr>
        <p:blipFill>
          <a:blip r:embed="rId4" cstate="print"/>
          <a:srcRect r="3686"/>
          <a:stretch>
            <a:fillRect/>
          </a:stretch>
        </p:blipFill>
        <p:spPr>
          <a:xfrm>
            <a:off x="5161564" y="0"/>
            <a:ext cx="3982436" cy="2286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Mathematically 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Capacitance depends on:</a:t>
            </a:r>
          </a:p>
          <a:p>
            <a:pPr lvl="1" eaLnBrk="1" hangingPunct="1"/>
            <a:r>
              <a:rPr lang="en-US" dirty="0" smtClean="0"/>
              <a:t>Type of dielectric material </a:t>
            </a:r>
          </a:p>
          <a:p>
            <a:pPr lvl="2"/>
            <a:r>
              <a:rPr lang="en-US" dirty="0" smtClean="0"/>
              <a:t>(measured by </a:t>
            </a:r>
            <a:r>
              <a:rPr lang="el-GR" dirty="0" smtClean="0"/>
              <a:t>ε</a:t>
            </a:r>
            <a:r>
              <a:rPr lang="en-US" dirty="0" smtClean="0"/>
              <a:t> – permittivity of the medium)</a:t>
            </a:r>
          </a:p>
          <a:p>
            <a:pPr lvl="1" eaLnBrk="1" hangingPunct="1"/>
            <a:r>
              <a:rPr lang="en-US" dirty="0" smtClean="0"/>
              <a:t>Overlapping area of plates </a:t>
            </a:r>
          </a:p>
          <a:p>
            <a:pPr lvl="1" eaLnBrk="1" hangingPunct="1"/>
            <a:r>
              <a:rPr lang="en-US" dirty="0" smtClean="0"/>
              <a:t>Distance between plates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05400"/>
            <a:ext cx="37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(In a vacuum, </a:t>
            </a:r>
            <a:r>
              <a:rPr lang="el-GR" dirty="0" smtClean="0"/>
              <a:t>ε</a:t>
            </a:r>
            <a:r>
              <a:rPr lang="en-US" baseline="-25000" dirty="0" smtClean="0"/>
              <a:t>o</a:t>
            </a:r>
            <a:r>
              <a:rPr lang="en-US" dirty="0" smtClean="0"/>
              <a:t> = 8.85x 10</a:t>
            </a:r>
            <a:r>
              <a:rPr lang="en-US" baseline="30000" dirty="0" smtClean="0"/>
              <a:t>-12</a:t>
            </a:r>
            <a:r>
              <a:rPr lang="en-US" dirty="0" smtClean="0"/>
              <a:t> C</a:t>
            </a:r>
            <a:r>
              <a:rPr lang="en-US" baseline="30000" dirty="0" smtClean="0"/>
              <a:t>2</a:t>
            </a:r>
            <a:r>
              <a:rPr lang="en-US" dirty="0" smtClean="0"/>
              <a:t>/Nm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114800"/>
          <a:ext cx="1447800" cy="976313"/>
        </p:xfrm>
        <a:graphic>
          <a:graphicData uri="http://schemas.openxmlformats.org/presentationml/2006/ole">
            <p:oleObj spid="_x0000_s31746" name="Equation" r:id="rId5" imgW="583920" imgH="39348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715000" y="3352800"/>
            <a:ext cx="24384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Capacitor Plate 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2438400" cy="1828800"/>
          </a:xfrm>
          <a:prstGeom prst="rect">
            <a:avLst/>
          </a:prstGeom>
          <a:solidFill>
            <a:schemeClr val="accent4">
              <a:alpha val="9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Capacitor Plate 1</a:t>
            </a:r>
            <a:endParaRPr lang="en-US" dirty="0"/>
          </a:p>
        </p:txBody>
      </p:sp>
      <p:pic>
        <p:nvPicPr>
          <p:cNvPr id="4" name="Picture 3" descr="Variable Capacitor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200400"/>
            <a:ext cx="3810000" cy="299861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0.1 0.133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Capacitors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Because it takes work to move the charges throughout the circuit, by storing the charges, there is </a:t>
            </a:r>
            <a:r>
              <a:rPr lang="en-US" b="1" dirty="0" smtClean="0"/>
              <a:t>potential electrical energy</a:t>
            </a:r>
          </a:p>
          <a:p>
            <a:pPr eaLnBrk="1" hangingPunct="1"/>
            <a:r>
              <a:rPr lang="en-US" dirty="0" smtClean="0"/>
              <a:t>This potential energy is measured by the following formula: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92550" y="3581400"/>
          <a:ext cx="2933700" cy="838200"/>
        </p:xfrm>
        <a:graphic>
          <a:graphicData uri="http://schemas.openxmlformats.org/presentationml/2006/ole">
            <p:oleObj spid="_x0000_s32770" name="Equation" r:id="rId4" imgW="1066680" imgH="30456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Capacitors can hold a charge after they have been hooked up to a power supply</a:t>
            </a:r>
          </a:p>
          <a:p>
            <a:r>
              <a:rPr lang="en-US" dirty="0" smtClean="0"/>
              <a:t>They can hold this charge for up to a few hours before it slowly leaks out into the air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Capacitors are what we can use to store and discharge energy very quickly</a:t>
            </a:r>
          </a:p>
          <a:p>
            <a:pPr lvl="1"/>
            <a:r>
              <a:rPr lang="en-US" dirty="0" smtClean="0"/>
              <a:t>Cameras are a prime example</a:t>
            </a:r>
            <a:endParaRPr lang="en-US" dirty="0"/>
          </a:p>
        </p:txBody>
      </p:sp>
      <p:pic>
        <p:nvPicPr>
          <p:cNvPr id="11" name="Picture 10" descr="126.bmp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724400" y="990600"/>
            <a:ext cx="3733800" cy="5609465"/>
          </a:xfrm>
          <a:prstGeom prst="rect">
            <a:avLst/>
          </a:prstGeom>
        </p:spPr>
      </p:pic>
      <p:pic>
        <p:nvPicPr>
          <p:cNvPr id="10" name="Picture 9" descr="125.bmp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21866" y="1219200"/>
            <a:ext cx="3821534" cy="5181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and Charge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 m)/(s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C)</a:t>
                      </a:r>
                      <a:endParaRPr lang="en-US" dirty="0" smtClean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J/C  or  Nm/C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  or  Js/C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permittivity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</a:t>
                      </a:r>
                      <a:r>
                        <a:rPr lang="en-US" dirty="0" err="1" smtClean="0"/>
                        <a:t>Vm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Electrical Potential Energy:</a:t>
            </a:r>
            <a:r>
              <a:rPr lang="en-US" dirty="0" smtClean="0"/>
              <a:t> Potential energy associated with a charge due to its position in an electric field</a:t>
            </a:r>
          </a:p>
          <a:p>
            <a:pPr lvl="1"/>
            <a:r>
              <a:rPr lang="en-US" dirty="0" smtClean="0"/>
              <a:t>This is dastardly similar to </a:t>
            </a:r>
            <a:r>
              <a:rPr lang="en-US" i="1" dirty="0" smtClean="0"/>
              <a:t>gravitational potential energy</a:t>
            </a:r>
            <a:r>
              <a:rPr lang="en-US" dirty="0" smtClean="0"/>
              <a:t>, which we discussed long ago…</a:t>
            </a:r>
          </a:p>
          <a:p>
            <a:r>
              <a:rPr lang="en-US" dirty="0" smtClean="0"/>
              <a:t>Electrical Potential Energy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electric</a:t>
            </a:r>
            <a:r>
              <a:rPr lang="en-US" dirty="0" smtClean="0"/>
              <a:t> or </a:t>
            </a:r>
            <a:r>
              <a:rPr lang="en-US" dirty="0" err="1" smtClean="0"/>
              <a:t>PE</a:t>
            </a:r>
            <a:r>
              <a:rPr lang="en-US" baseline="-25000" dirty="0" err="1" smtClean="0"/>
              <a:t>electric</a:t>
            </a:r>
            <a:r>
              <a:rPr lang="en-US" dirty="0" smtClean="0"/>
              <a:t>) is a part of mechanical energy and can be grouped with gravitational or elastic potential</a:t>
            </a:r>
          </a:p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0" y="4419600"/>
          <a:ext cx="2819400" cy="685800"/>
        </p:xfrm>
        <a:graphic>
          <a:graphicData uri="http://schemas.openxmlformats.org/presentationml/2006/ole">
            <p:oleObj spid="_x0000_s1026" name="Equation" r:id="rId3" imgW="93960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19800" y="5257801"/>
          <a:ext cx="1981200" cy="736706"/>
        </p:xfrm>
        <a:graphic>
          <a:graphicData uri="http://schemas.openxmlformats.org/presentationml/2006/ole">
            <p:oleObj spid="_x0000_s1027" name="Equation" r:id="rId4" imgW="6476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218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900" b="1">
                <a:solidFill>
                  <a:srgbClr val="000000"/>
                </a:solidFill>
              </a:rPr>
              <a:t>QUICK QUIZ 17.6</a:t>
            </a:r>
          </a:p>
        </p:txBody>
      </p:sp>
      <p:sp>
        <p:nvSpPr>
          <p:cNvPr id="36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4343400"/>
            <a:ext cx="5562600" cy="1143000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z="3500" smtClean="0">
                <a:solidFill>
                  <a:srgbClr val="000000"/>
                </a:solidFill>
                <a:latin typeface="Palatino" pitchFamily="18" charset="0"/>
              </a:rPr>
              <a:t>For the two resistors shown here, rank the currents at points </a:t>
            </a:r>
            <a:r>
              <a:rPr lang="en-US" altLang="en-US" sz="3500" i="1" smtClean="0">
                <a:solidFill>
                  <a:srgbClr val="000000"/>
                </a:solidFill>
                <a:latin typeface="Palatino" pitchFamily="18" charset="0"/>
              </a:rPr>
              <a:t>a </a:t>
            </a:r>
            <a:r>
              <a:rPr lang="en-US" altLang="en-US" sz="3500" smtClean="0">
                <a:solidFill>
                  <a:srgbClr val="000000"/>
                </a:solidFill>
                <a:latin typeface="Palatino" pitchFamily="18" charset="0"/>
              </a:rPr>
              <a:t>through </a:t>
            </a:r>
            <a:r>
              <a:rPr lang="en-US" altLang="en-US" sz="3500" i="1" smtClean="0">
                <a:solidFill>
                  <a:srgbClr val="000000"/>
                </a:solidFill>
                <a:latin typeface="Palatino" pitchFamily="18" charset="0"/>
              </a:rPr>
              <a:t>f, </a:t>
            </a:r>
            <a:r>
              <a:rPr lang="en-US" altLang="en-US" sz="3500" smtClean="0">
                <a:solidFill>
                  <a:srgbClr val="000000"/>
                </a:solidFill>
                <a:latin typeface="Palatino" pitchFamily="18" charset="0"/>
              </a:rPr>
              <a:t>from largest to smallest.</a:t>
            </a:r>
          </a:p>
        </p:txBody>
      </p:sp>
      <p:pic>
        <p:nvPicPr>
          <p:cNvPr id="3686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600200"/>
            <a:ext cx="2705100" cy="510540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900" b="1">
                <a:solidFill>
                  <a:srgbClr val="000000"/>
                </a:solidFill>
              </a:rPr>
              <a:t>QUICK QUIZ 17.6 ANSWER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3200"/>
            <a:ext cx="8305800" cy="3962400"/>
          </a:xfrm>
          <a:noFill/>
        </p:spPr>
        <p:txBody>
          <a:bodyPr anchor="b"/>
          <a:lstStyle/>
          <a:p>
            <a:pPr algn="ctr" eaLnBrk="1" hangingPunct="1"/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a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b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&gt;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c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d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&gt;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e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f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. Charges constituting the current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a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leave the positive terminal of the battery and then split to flow through the two bulbs; thus,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a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c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+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e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. Because the potential difference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  <a:cs typeface="Times New Roman" pitchFamily="18" charset="0"/>
              </a:rPr>
              <a:t>Δ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V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is the same across the two bulbs and because the power delivered to a device is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P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 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I(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  <a:cs typeface="Times New Roman" pitchFamily="18" charset="0"/>
              </a:rPr>
              <a:t>Δ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V)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, the 60–W bulb with the higher power rating must carry the greater current. Because charge does not accumulate in the bulbs, all the charge flowing into a bulb from the left has to flow out on the right; consequently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c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d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and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e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f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. The two currents leaving the bulbs recombine to form the current back into the battery,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f 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+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d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 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= </a:t>
            </a:r>
            <a:r>
              <a:rPr lang="en-US" altLang="en-US" sz="21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100" i="1" baseline="-25000" smtClean="0">
                <a:solidFill>
                  <a:srgbClr val="000000"/>
                </a:solidFill>
                <a:latin typeface="Palatino-Roman" charset="0"/>
              </a:rPr>
              <a:t>b</a:t>
            </a:r>
            <a:r>
              <a:rPr lang="en-US" altLang="en-US" sz="2100" smtClean="0">
                <a:solidFill>
                  <a:srgbClr val="000000"/>
                </a:solidFill>
                <a:latin typeface="Palatino-Roman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900" b="1">
                <a:solidFill>
                  <a:srgbClr val="000000"/>
                </a:solidFill>
              </a:rPr>
              <a:t>QUICK QUIZ 17.7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24800" cy="5029200"/>
          </a:xfrm>
          <a:noFill/>
        </p:spPr>
        <p:txBody>
          <a:bodyPr anchor="b"/>
          <a:lstStyle/>
          <a:p>
            <a:pPr eaLnBrk="1" hangingPunct="1"/>
            <a:r>
              <a:rPr lang="en-US" altLang="en-US" sz="3000" smtClean="0">
                <a:solidFill>
                  <a:srgbClr val="000000"/>
                </a:solidFill>
                <a:latin typeface="Palatino" pitchFamily="18" charset="0"/>
              </a:rPr>
              <a:t>Two resistors, A and B, are connected across the same potential difference.  The resistance of A is twice that of B. (a) Which resistor dissipates more power?  (b) Which carries the greater current?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900" b="1">
                <a:solidFill>
                  <a:srgbClr val="000000"/>
                </a:solidFill>
              </a:rPr>
              <a:t>QUICK QUIZ 17.7 ANSWER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305800" cy="3962400"/>
          </a:xfrm>
          <a:noFill/>
        </p:spPr>
        <p:txBody>
          <a:bodyPr anchor="b"/>
          <a:lstStyle/>
          <a:p>
            <a:pPr eaLnBrk="1" hangingPunct="1"/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B, B. Because the voltage across each resistor is the same, and the rate of energy delivered to a resistor is 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P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 = (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  <a:cs typeface="Times New Roman" pitchFamily="18" charset="0"/>
              </a:rPr>
              <a:t>Δ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V)</a:t>
            </a:r>
            <a:r>
              <a:rPr lang="en-US" altLang="en-US" sz="2600" baseline="30000" smtClean="0">
                <a:solidFill>
                  <a:srgbClr val="000000"/>
                </a:solidFill>
                <a:latin typeface="Palatino-Roman" charset="0"/>
              </a:rPr>
              <a:t>2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/R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, the resistor with the lower resistance exhibits the higher rate of energy transfer. In this case, the resistance of B is smaller than that for A and thus B dissipates more power. Furthermore, because 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P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 = 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I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(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  <a:cs typeface="Times New Roman" pitchFamily="18" charset="0"/>
              </a:rPr>
              <a:t>Δ</a:t>
            </a:r>
            <a:r>
              <a:rPr lang="en-US" altLang="en-US" sz="2600" i="1" smtClean="0">
                <a:solidFill>
                  <a:srgbClr val="000000"/>
                </a:solidFill>
                <a:latin typeface="Palatino-Roman" charset="0"/>
              </a:rPr>
              <a:t>V)</a:t>
            </a:r>
            <a:r>
              <a:rPr lang="en-US" altLang="en-US" sz="2600" smtClean="0">
                <a:solidFill>
                  <a:srgbClr val="000000"/>
                </a:solidFill>
                <a:latin typeface="Palatino-Roman" charset="0"/>
              </a:rPr>
              <a:t>, the current carried by B is larger than that of 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Activity in the Heart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eaLnBrk="1" hangingPunct="1"/>
            <a:r>
              <a:rPr lang="en-US" sz="2000" smtClean="0"/>
              <a:t>Every action involving the body’s muscles is initiated by electrical activity</a:t>
            </a:r>
          </a:p>
          <a:p>
            <a:pPr eaLnBrk="1" hangingPunct="1"/>
            <a:r>
              <a:rPr lang="en-US" sz="2000" smtClean="0"/>
              <a:t>Voltage pulses cause the heart to beat</a:t>
            </a:r>
          </a:p>
          <a:p>
            <a:pPr eaLnBrk="1" hangingPunct="1"/>
            <a:r>
              <a:rPr lang="en-US" sz="2000" smtClean="0"/>
              <a:t>These voltage pulses are large enough to be detected by equipment attached to the skin</a:t>
            </a:r>
          </a:p>
        </p:txBody>
      </p:sp>
      <p:pic>
        <p:nvPicPr>
          <p:cNvPr id="40964" name="Picture 4" descr="Fig 17-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37225" y="1981200"/>
            <a:ext cx="2462213" cy="411480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Electrocardiogram (EKG)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6938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A normal EKG</a:t>
            </a:r>
          </a:p>
          <a:p>
            <a:pPr eaLnBrk="1" hangingPunct="1"/>
            <a:r>
              <a:rPr lang="en-US" sz="2000" smtClean="0"/>
              <a:t>P occurs just before the atria begin to contract</a:t>
            </a:r>
          </a:p>
          <a:p>
            <a:pPr eaLnBrk="1" hangingPunct="1"/>
            <a:r>
              <a:rPr lang="en-US" sz="2000" smtClean="0"/>
              <a:t>The QRS pulse occurs in the ventricles just before they contract</a:t>
            </a:r>
          </a:p>
          <a:p>
            <a:pPr eaLnBrk="1" hangingPunct="1"/>
            <a:r>
              <a:rPr lang="en-US" sz="2000" smtClean="0"/>
              <a:t>The T pulse occurs when the cells in the ventricles begin to recover</a:t>
            </a:r>
          </a:p>
        </p:txBody>
      </p:sp>
      <p:pic>
        <p:nvPicPr>
          <p:cNvPr id="41988" name="Picture 6" descr="Fig 17-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9863" y="2208213"/>
            <a:ext cx="3436937" cy="3659187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Electrical Energy and Power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rate at which the energy is lost is the power</a:t>
            </a:r>
          </a:p>
          <a:p>
            <a:pPr eaLnBrk="1" hangingPunct="1"/>
            <a:r>
              <a:rPr lang="en-US" dirty="0" smtClean="0"/>
              <a:t>From Ohm’s Law, alternate forms of power 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3352800"/>
          <a:ext cx="3200400" cy="1090613"/>
        </p:xfrm>
        <a:graphic>
          <a:graphicData uri="http://schemas.openxmlformats.org/presentationml/2006/ole">
            <p:oleObj spid="_x0000_s37890" name="Equation" r:id="rId4" imgW="1155600" imgH="39348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724400" y="3276600"/>
          <a:ext cx="3048000" cy="1211263"/>
        </p:xfrm>
        <a:graphic>
          <a:graphicData uri="http://schemas.openxmlformats.org/presentationml/2006/ole">
            <p:oleObj spid="_x0000_s37891" name="Equation" r:id="rId5" imgW="1054080" imgH="419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Electrical Energy and Power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SI unit of power is Watt (W)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Remember power refers to the </a:t>
            </a:r>
            <a:r>
              <a:rPr lang="en-US" i="1" dirty="0" smtClean="0"/>
              <a:t>rate</a:t>
            </a:r>
            <a:r>
              <a:rPr lang="en-US" dirty="0" smtClean="0"/>
              <a:t> of energy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I</a:t>
            </a:r>
            <a:r>
              <a:rPr lang="en-US" dirty="0" smtClean="0"/>
              <a:t> must be in Amperes, </a:t>
            </a:r>
            <a:r>
              <a:rPr lang="en-US" i="1" dirty="0" smtClean="0"/>
              <a:t>R</a:t>
            </a:r>
            <a:r>
              <a:rPr lang="en-US" dirty="0" smtClean="0"/>
              <a:t> in ohms</a:t>
            </a:r>
            <a:r>
              <a:rPr lang="en-US" dirty="0" smtClean="0">
                <a:cs typeface="Tahoma" pitchFamily="34" charset="0"/>
              </a:rPr>
              <a:t> and </a:t>
            </a:r>
            <a:r>
              <a:rPr lang="en-US" i="1" dirty="0" smtClean="0">
                <a:cs typeface="Tahoma" pitchFamily="34" charset="0"/>
              </a:rPr>
              <a:t>V</a:t>
            </a:r>
            <a:r>
              <a:rPr lang="en-US" dirty="0" smtClean="0">
                <a:cs typeface="Tahoma" pitchFamily="34" charset="0"/>
              </a:rPr>
              <a:t> in Volts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unit of energy used by electric companies is the </a:t>
            </a:r>
            <a:r>
              <a:rPr lang="en-US" i="1" dirty="0" smtClean="0"/>
              <a:t>kilowatt-hour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This is defined in terms of the unit of power and the amount of time it is supplied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 kWh = 3.60 x 10</a:t>
            </a:r>
            <a:r>
              <a:rPr lang="en-US" baseline="30000" dirty="0" smtClean="0"/>
              <a:t>6</a:t>
            </a:r>
            <a:r>
              <a:rPr lang="en-US" dirty="0" smtClean="0"/>
              <a:t> J</a:t>
            </a:r>
          </a:p>
        </p:txBody>
      </p:sp>
      <p:pic>
        <p:nvPicPr>
          <p:cNvPr id="5" name="Content Placeholder 4" descr="energy_bi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648200" cy="4440904"/>
          </a:xfr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8720"/>
          <a:ext cx="8229600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 m)/(s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C)</a:t>
                      </a:r>
                      <a:endParaRPr lang="en-US" dirty="0" smtClean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J/C  or  Nm/C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  or  Js/C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*irrelevant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permittivity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</a:t>
                      </a:r>
                      <a:r>
                        <a:rPr lang="en-US" dirty="0" err="1" smtClean="0"/>
                        <a:t>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and Potential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There is a uniform field between the two plates</a:t>
            </a:r>
          </a:p>
          <a:p>
            <a:r>
              <a:rPr lang="en-US" sz="2800" dirty="0"/>
              <a:t>As the charge moves from A to B, work is done in </a:t>
            </a:r>
            <a:r>
              <a:rPr lang="en-US" sz="2800" dirty="0" smtClean="0"/>
              <a:t>it</a:t>
            </a:r>
          </a:p>
          <a:p>
            <a:r>
              <a:rPr lang="en-US" dirty="0" smtClean="0"/>
              <a:t>Remember the Work-Energy Theorem</a:t>
            </a:r>
          </a:p>
          <a:p>
            <a:pPr lvl="1"/>
            <a:r>
              <a:rPr lang="en-US" dirty="0" smtClean="0"/>
              <a:t>W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= -U</a:t>
            </a:r>
            <a:endParaRPr lang="en-US" sz="2400" dirty="0"/>
          </a:p>
        </p:txBody>
      </p:sp>
      <p:pic>
        <p:nvPicPr>
          <p:cNvPr id="7174" name="Picture 6" descr="Fig 16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8990"/>
            <a:ext cx="4038600" cy="4188383"/>
          </a:xfrm>
          <a:noFill/>
          <a:ln/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3570" y="6477000"/>
            <a:ext cx="34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bordered slides are optional…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Table of Charge-based 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8720"/>
          <a:ext cx="8229600" cy="5354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61569"/>
                <a:gridCol w="1884641"/>
                <a:gridCol w="1193606"/>
                <a:gridCol w="1444892"/>
                <a:gridCol w="1444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variable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combination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or 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*Basic unit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 m)/(s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C)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potential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J/C  or  Nm/C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difference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J/C  or  Nm/C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constant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*irrelevant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  or  Js/C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Resistivity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(compound)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*irrelevant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permittivity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Spoken</a:t>
                      </a:r>
                      <a:r>
                        <a:rPr lang="en-US" baseline="0" dirty="0" smtClean="0"/>
                        <a:t> symbol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F/m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</a:t>
                      </a:r>
                      <a:r>
                        <a:rPr lang="en-US" dirty="0" err="1" smtClean="0"/>
                        <a:t>Vm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0" y="2667000"/>
          <a:ext cx="2819400" cy="685800"/>
        </p:xfrm>
        <a:graphic>
          <a:graphicData uri="http://schemas.openxmlformats.org/presentationml/2006/ole">
            <p:oleObj spid="_x0000_s2050" name="Equation" r:id="rId3" imgW="93960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19800" y="3505201"/>
          <a:ext cx="1981200" cy="736706"/>
        </p:xfrm>
        <a:graphic>
          <a:graphicData uri="http://schemas.openxmlformats.org/presentationml/2006/ole">
            <p:oleObj spid="_x0000_s2051" name="Equation" r:id="rId4" imgW="6476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6692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895600"/>
            <a:ext cx="2647950" cy="3200400"/>
            <a:chOff x="1219200" y="2819400"/>
            <a:chExt cx="2647950" cy="3200400"/>
          </a:xfrm>
        </p:grpSpPr>
        <p:pic>
          <p:nvPicPr>
            <p:cNvPr id="9" name="Picture 8" descr="untitled.bmp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00" y="2895600"/>
              <a:ext cx="2647950" cy="3124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2200" y="28194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484" y="4191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41910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00200" y="4659868"/>
              <a:ext cx="1447800" cy="369332"/>
              <a:chOff x="1600200" y="5650468"/>
              <a:chExt cx="1447800" cy="3693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00200" y="5791200"/>
                <a:ext cx="1447800" cy="152400"/>
                <a:chOff x="1600200" y="5791200"/>
                <a:chExt cx="1447800" cy="1524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600200" y="5867400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718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5240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38400" y="5867400"/>
                  <a:ext cx="60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208106" y="5650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5814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positive charge moves from point A to B in a uniform electric field, and the potential energy changes as a result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33570" y="6477000"/>
            <a:ext cx="34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bordered slides are optional…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Proof of Electrical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smtClean="0"/>
              <a:t>Energy and </a:t>
            </a:r>
            <a:r>
              <a:rPr lang="en-US" dirty="0" smtClean="0"/>
              <a:t>Analogy to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Equation for Electrical Potential Energy has some surprising roots: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Work-Energy Theorem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Definition of Work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Redefine Work with F=ma</a:t>
            </a:r>
            <a:r>
              <a:rPr lang="en-US" dirty="0" smtClean="0">
                <a:sym typeface="Wingdings 3"/>
              </a:rPr>
              <a:t>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Sub -</a:t>
            </a:r>
            <a:r>
              <a:rPr lang="en-US" dirty="0" err="1" smtClean="0">
                <a:sym typeface="Wingdings 3"/>
              </a:rPr>
              <a:t>U</a:t>
            </a:r>
            <a:r>
              <a:rPr lang="en-US" baseline="-25000" dirty="0" err="1" smtClean="0">
                <a:sym typeface="Wingdings 3"/>
              </a:rPr>
              <a:t>electric</a:t>
            </a:r>
            <a:r>
              <a:rPr lang="en-US" dirty="0" smtClean="0">
                <a:sym typeface="Wingdings 3"/>
              </a:rPr>
              <a:t> for work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basic units are analogous</a:t>
            </a:r>
            <a:r>
              <a:rPr lang="en-US" dirty="0" smtClean="0">
                <a:sym typeface="Wingdings 3"/>
              </a:rPr>
              <a:t> 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Gravity &amp; E-fields are analogous 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6" name="Equation" r:id="rId3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29400" y="2133600"/>
          <a:ext cx="2209800" cy="537519"/>
        </p:xfrm>
        <a:graphic>
          <a:graphicData uri="http://schemas.openxmlformats.org/presentationml/2006/ole">
            <p:oleObj spid="_x0000_s21507" name="Equation" r:id="rId4" imgW="939600" imgH="228600" progId="Equation.3">
              <p:embed/>
            </p:oleObj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096000" y="2971800"/>
          <a:ext cx="2971800" cy="509451"/>
        </p:xfrm>
        <a:graphic>
          <a:graphicData uri="http://schemas.openxmlformats.org/presentationml/2006/ole">
            <p:oleObj spid="_x0000_s21508" name="Equation" r:id="rId5" imgW="1333440" imgH="228600" progId="Equation.3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6629400" y="3505200"/>
          <a:ext cx="1301750" cy="444500"/>
        </p:xfrm>
        <a:graphic>
          <a:graphicData uri="http://schemas.openxmlformats.org/presentationml/2006/ole">
            <p:oleObj spid="_x0000_s21509" name="Equation" r:id="rId6" imgW="520560" imgH="177480" progId="Equation.3">
              <p:embed/>
            </p:oleObj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6553200" y="4051300"/>
          <a:ext cx="1524000" cy="444500"/>
        </p:xfrm>
        <a:graphic>
          <a:graphicData uri="http://schemas.openxmlformats.org/presentationml/2006/ole">
            <p:oleObj spid="_x0000_s21510" name="Equation" r:id="rId7" imgW="609480" imgH="17748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6858000" y="5422900"/>
          <a:ext cx="984250" cy="444500"/>
        </p:xfrm>
        <a:graphic>
          <a:graphicData uri="http://schemas.openxmlformats.org/presentationml/2006/ole">
            <p:oleObj spid="_x0000_s21511" name="Equation" r:id="rId8" imgW="393480" imgH="177480" progId="Equation.3">
              <p:embed/>
            </p:oleObj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6858000" y="5029200"/>
          <a:ext cx="984250" cy="412750"/>
        </p:xfrm>
        <a:graphic>
          <a:graphicData uri="http://schemas.openxmlformats.org/presentationml/2006/ole">
            <p:oleObj spid="_x0000_s21512" name="Equation" r:id="rId9" imgW="393480" imgH="164880" progId="Equation.3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013450" y="4457700"/>
          <a:ext cx="2444750" cy="571500"/>
        </p:xfrm>
        <a:graphic>
          <a:graphicData uri="http://schemas.openxmlformats.org/presentationml/2006/ole">
            <p:oleObj spid="_x0000_s21513" name="Equation" r:id="rId10" imgW="977760" imgH="22860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638800" y="5764696"/>
          <a:ext cx="3276600" cy="712304"/>
        </p:xfrm>
        <a:graphic>
          <a:graphicData uri="http://schemas.openxmlformats.org/presentationml/2006/ole">
            <p:oleObj spid="_x0000_s21514" name="Equation" r:id="rId11" imgW="2044440" imgH="444240" progId="Equation.3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6019800" y="4648200"/>
            <a:ext cx="304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3570" y="6477000"/>
            <a:ext cx="34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bordered slides are optional…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Potential energy is a useful concept, but it is more convenient to describe it without charge</a:t>
            </a:r>
          </a:p>
          <a:p>
            <a:r>
              <a:rPr lang="en-US" b="1" dirty="0" smtClean="0"/>
              <a:t>Electric Potential:</a:t>
            </a:r>
            <a:r>
              <a:rPr lang="en-US" dirty="0" smtClean="0"/>
              <a:t> The potential energy of a particle in a field divided by the charge of the particle</a:t>
            </a:r>
          </a:p>
          <a:p>
            <a:pPr lvl="1"/>
            <a:r>
              <a:rPr lang="en-US" dirty="0" smtClean="0"/>
              <a:t>This definition means that electric potential is </a:t>
            </a:r>
            <a:r>
              <a:rPr lang="en-US" i="1" dirty="0" smtClean="0"/>
              <a:t>like</a:t>
            </a:r>
            <a:r>
              <a:rPr lang="en-US" dirty="0" smtClean="0"/>
              <a:t> potential energy, but independent of charge</a:t>
            </a:r>
          </a:p>
          <a:p>
            <a:pPr lvl="1"/>
            <a:r>
              <a:rPr lang="en-US" dirty="0" smtClean="0"/>
              <a:t>Electric potential is Describe by the unit: Volts (V)</a:t>
            </a:r>
          </a:p>
          <a:p>
            <a:pPr lvl="2"/>
            <a:r>
              <a:rPr lang="en-US" dirty="0" smtClean="0"/>
              <a:t>Volts are derived units that can be made many ways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5105400"/>
          <a:ext cx="1842655" cy="1066800"/>
        </p:xfrm>
        <a:graphic>
          <a:graphicData uri="http://schemas.openxmlformats.org/presentationml/2006/ole">
            <p:oleObj spid="_x0000_s24578" name="Equation" r:id="rId3" imgW="723600" imgH="419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19599" y="5257800"/>
          <a:ext cx="3394363" cy="762000"/>
        </p:xfrm>
        <a:graphic>
          <a:graphicData uri="http://schemas.openxmlformats.org/presentationml/2006/ole">
            <p:oleObj spid="_x0000_s24579" name="Equation" r:id="rId4" imgW="1866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hysics Unit Lesson Gu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Unit Lesson Guides</Template>
  <TotalTime>1652</TotalTime>
  <Words>2941</Words>
  <Application>Microsoft Office PowerPoint</Application>
  <PresentationFormat>On-screen Show (4:3)</PresentationFormat>
  <Paragraphs>576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Physics Unit Lesson Guides</vt:lpstr>
      <vt:lpstr>Equation</vt:lpstr>
      <vt:lpstr>Photo Editor Photo</vt:lpstr>
      <vt:lpstr>Electrical Energy and Current</vt:lpstr>
      <vt:lpstr>A Brief History</vt:lpstr>
      <vt:lpstr>A Quick Review  (that you shouldn’t need)</vt:lpstr>
      <vt:lpstr>Electric Potential</vt:lpstr>
      <vt:lpstr>Electrical Potential Energy</vt:lpstr>
      <vt:lpstr>Work and Potential Energy</vt:lpstr>
      <vt:lpstr>Electrical Potential Energy</vt:lpstr>
      <vt:lpstr>A Quick Proof of Electrical Potential Energy and Analogy to Ug</vt:lpstr>
      <vt:lpstr>Electric Potential</vt:lpstr>
      <vt:lpstr>Potential Difference</vt:lpstr>
      <vt:lpstr>Table of Charge-based Units</vt:lpstr>
      <vt:lpstr>Current and Resistance</vt:lpstr>
      <vt:lpstr>Current and Charge Movement</vt:lpstr>
      <vt:lpstr>Electric Current</vt:lpstr>
      <vt:lpstr>Problems in Currents</vt:lpstr>
      <vt:lpstr>Ex. 2</vt:lpstr>
      <vt:lpstr>Ex. 3</vt:lpstr>
      <vt:lpstr>Analogy to Flow of Water</vt:lpstr>
      <vt:lpstr>Electric Current</vt:lpstr>
      <vt:lpstr>Drift Velocity</vt:lpstr>
      <vt:lpstr>Charge Carrier Motion in a Conductor</vt:lpstr>
      <vt:lpstr>Meters in a Circuit Ammeter</vt:lpstr>
      <vt:lpstr>Meters in a Circuit Voltmeter</vt:lpstr>
      <vt:lpstr>Look at the four “circuits” shown below and select those that will light the bulb.</vt:lpstr>
      <vt:lpstr>Table of Charge-based Units</vt:lpstr>
      <vt:lpstr>Resistance</vt:lpstr>
      <vt:lpstr>Resistance</vt:lpstr>
      <vt:lpstr>Resistance</vt:lpstr>
      <vt:lpstr>Analogy to Flow of Water</vt:lpstr>
      <vt:lpstr>Ohm’s Law</vt:lpstr>
      <vt:lpstr>Ohm’s Law</vt:lpstr>
      <vt:lpstr>Ex. 4</vt:lpstr>
      <vt:lpstr>Factors affecting resistance</vt:lpstr>
      <vt:lpstr>Resistivity</vt:lpstr>
      <vt:lpstr>Superconductors</vt:lpstr>
      <vt:lpstr>Superconductors</vt:lpstr>
      <vt:lpstr>Table of Charge-based Units</vt:lpstr>
      <vt:lpstr>Capacitance</vt:lpstr>
      <vt:lpstr>What is a capacitor?</vt:lpstr>
      <vt:lpstr>Mathematically, what is capacitance?</vt:lpstr>
      <vt:lpstr>Structure of a Capacitor</vt:lpstr>
      <vt:lpstr>Water Analogies</vt:lpstr>
      <vt:lpstr>Current in a capacitor</vt:lpstr>
      <vt:lpstr>Charging a capacitor</vt:lpstr>
      <vt:lpstr>Discharging a capacitor</vt:lpstr>
      <vt:lpstr>Mathematically …</vt:lpstr>
      <vt:lpstr>Energy in Capacitors</vt:lpstr>
      <vt:lpstr>Capacitors and Charge Storage</vt:lpstr>
      <vt:lpstr>Table of Charge-based Units</vt:lpstr>
      <vt:lpstr>For the two resistors shown here, rank the currents at points a through f, from largest to smallest.</vt:lpstr>
      <vt:lpstr>Ia = Ib &gt; Ic = Id &gt; Ie = If . Charges constituting the current Ia leave the positive terminal of the battery and then split to flow through the two bulbs; thus, Ia = Ic + Ie. Because the potential difference ΔV is the same across the two bulbs and because the power delivered to a device is P = I(ΔV), the 60–W bulb with the higher power rating must carry the greater current. Because charge does not accumulate in the bulbs, all the charge flowing into a bulb from the left has to flow out on the right; consequently Ic = Id and Ie = If. The two currents leaving the bulbs recombine to form the current back into the battery, If  + Id = Ib.</vt:lpstr>
      <vt:lpstr>Two resistors, A and B, are connected across the same potential difference.  The resistance of A is twice that of B. (a) Which resistor dissipates more power?  (b) Which carries the greater current?</vt:lpstr>
      <vt:lpstr>B, B. Because the voltage across each resistor is the same, and the rate of energy delivered to a resistor is P = (ΔV)2/R, the resistor with the lower resistance exhibits the higher rate of energy transfer. In this case, the resistance of B is smaller than that for A and thus B dissipates more power. Furthermore, because P = I(ΔV), the current carried by B is larger than that of A.</vt:lpstr>
      <vt:lpstr>Electrical Activity in the Heart</vt:lpstr>
      <vt:lpstr>Electrocardiogram (EKG)</vt:lpstr>
      <vt:lpstr>Electrical Energy and Power</vt:lpstr>
      <vt:lpstr>Electrical Energy and Power</vt:lpstr>
      <vt:lpstr>Table of Charge-based Units</vt:lpstr>
      <vt:lpstr>Electric Power</vt:lpstr>
      <vt:lpstr>Table of Charge-based Units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and Current</dc:title>
  <dc:creator>crice</dc:creator>
  <cp:lastModifiedBy>mfcsd</cp:lastModifiedBy>
  <cp:revision>105</cp:revision>
  <dcterms:created xsi:type="dcterms:W3CDTF">2011-03-14T19:42:44Z</dcterms:created>
  <dcterms:modified xsi:type="dcterms:W3CDTF">2016-02-10T17:13:19Z</dcterms:modified>
</cp:coreProperties>
</file>